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2"/>
  </p:notesMasterIdLst>
  <p:sldIdLst>
    <p:sldId id="256" r:id="rId2"/>
    <p:sldId id="335" r:id="rId3"/>
    <p:sldId id="269" r:id="rId4"/>
    <p:sldId id="330" r:id="rId5"/>
    <p:sldId id="257" r:id="rId6"/>
    <p:sldId id="341" r:id="rId7"/>
    <p:sldId id="258" r:id="rId8"/>
    <p:sldId id="331" r:id="rId9"/>
    <p:sldId id="332" r:id="rId10"/>
    <p:sldId id="342" r:id="rId11"/>
    <p:sldId id="333" r:id="rId12"/>
    <p:sldId id="343" r:id="rId13"/>
    <p:sldId id="334" r:id="rId14"/>
    <p:sldId id="336" r:id="rId15"/>
    <p:sldId id="337" r:id="rId16"/>
    <p:sldId id="338" r:id="rId17"/>
    <p:sldId id="339" r:id="rId18"/>
    <p:sldId id="344" r:id="rId19"/>
    <p:sldId id="340" r:id="rId20"/>
    <p:sldId id="261" r:id="rId21"/>
    <p:sldId id="346" r:id="rId22"/>
    <p:sldId id="262" r:id="rId23"/>
    <p:sldId id="347" r:id="rId24"/>
    <p:sldId id="300" r:id="rId25"/>
    <p:sldId id="348" r:id="rId26"/>
    <p:sldId id="296" r:id="rId27"/>
    <p:sldId id="301" r:id="rId28"/>
    <p:sldId id="304" r:id="rId29"/>
    <p:sldId id="302" r:id="rId30"/>
    <p:sldId id="303" r:id="rId31"/>
    <p:sldId id="305" r:id="rId32"/>
    <p:sldId id="349" r:id="rId33"/>
    <p:sldId id="298" r:id="rId34"/>
    <p:sldId id="306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50" r:id="rId44"/>
    <p:sldId id="307" r:id="rId45"/>
    <p:sldId id="316" r:id="rId46"/>
    <p:sldId id="317" r:id="rId47"/>
    <p:sldId id="318" r:id="rId48"/>
    <p:sldId id="351" r:id="rId49"/>
    <p:sldId id="299" r:id="rId50"/>
    <p:sldId id="319" r:id="rId51"/>
    <p:sldId id="324" r:id="rId52"/>
    <p:sldId id="322" r:id="rId53"/>
    <p:sldId id="325" r:id="rId54"/>
    <p:sldId id="326" r:id="rId55"/>
    <p:sldId id="327" r:id="rId56"/>
    <p:sldId id="323" r:id="rId57"/>
    <p:sldId id="352" r:id="rId58"/>
    <p:sldId id="287" r:id="rId59"/>
    <p:sldId id="288" r:id="rId60"/>
    <p:sldId id="281" r:id="rId61"/>
    <p:sldId id="279" r:id="rId62"/>
    <p:sldId id="289" r:id="rId63"/>
    <p:sldId id="282" r:id="rId64"/>
    <p:sldId id="280" r:id="rId65"/>
    <p:sldId id="290" r:id="rId66"/>
    <p:sldId id="283" r:id="rId67"/>
    <p:sldId id="276" r:id="rId68"/>
    <p:sldId id="292" r:id="rId69"/>
    <p:sldId id="284" r:id="rId70"/>
    <p:sldId id="277" r:id="rId71"/>
    <p:sldId id="293" r:id="rId72"/>
    <p:sldId id="285" r:id="rId73"/>
    <p:sldId id="278" r:id="rId74"/>
    <p:sldId id="294" r:id="rId75"/>
    <p:sldId id="295" r:id="rId76"/>
    <p:sldId id="286" r:id="rId77"/>
    <p:sldId id="275" r:id="rId78"/>
    <p:sldId id="353" r:id="rId79"/>
    <p:sldId id="328" r:id="rId80"/>
    <p:sldId id="264" r:id="rId81"/>
    <p:sldId id="354" r:id="rId82"/>
    <p:sldId id="265" r:id="rId83"/>
    <p:sldId id="329" r:id="rId84"/>
    <p:sldId id="355" r:id="rId85"/>
    <p:sldId id="271" r:id="rId86"/>
    <p:sldId id="272" r:id="rId87"/>
    <p:sldId id="273" r:id="rId88"/>
    <p:sldId id="274" r:id="rId89"/>
    <p:sldId id="268" r:id="rId90"/>
    <p:sldId id="34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75A72-7FFC-4DE3-84C3-925F118925CB}">
          <p14:sldIdLst>
            <p14:sldId id="256"/>
            <p14:sldId id="335"/>
            <p14:sldId id="269"/>
            <p14:sldId id="330"/>
            <p14:sldId id="257"/>
          </p14:sldIdLst>
        </p14:section>
        <p14:section name="2. Scenario" id="{77A23D99-58E9-4DD4-A589-8FEDE99BFC94}">
          <p14:sldIdLst>
            <p14:sldId id="341"/>
            <p14:sldId id="258"/>
            <p14:sldId id="331"/>
            <p14:sldId id="332"/>
          </p14:sldIdLst>
        </p14:section>
        <p14:section name="3. Problem" id="{F411CB6F-B779-4A3C-AA2C-0B7E30FAD6C6}">
          <p14:sldIdLst>
            <p14:sldId id="342"/>
            <p14:sldId id="333"/>
          </p14:sldIdLst>
        </p14:section>
        <p14:section name="4. Analysis" id="{39156636-5554-40E1-8ADA-A02A16D46844}">
          <p14:sldIdLst>
            <p14:sldId id="343"/>
            <p14:sldId id="334"/>
            <p14:sldId id="336"/>
            <p14:sldId id="337"/>
            <p14:sldId id="338"/>
            <p14:sldId id="339"/>
          </p14:sldIdLst>
        </p14:section>
        <p14:section name="5. Options" id="{4339F01F-11D6-4679-810D-B1C8E00D4514}">
          <p14:sldIdLst>
            <p14:sldId id="344"/>
            <p14:sldId id="340"/>
            <p14:sldId id="261"/>
          </p14:sldIdLst>
        </p14:section>
        <p14:section name="6. Solution" id="{254DD237-A1A3-4A95-969C-153C1AB53EA9}">
          <p14:sldIdLst>
            <p14:sldId id="346"/>
            <p14:sldId id="262"/>
            <p14:sldId id="347"/>
            <p14:sldId id="300"/>
            <p14:sldId id="348"/>
            <p14:sldId id="296"/>
            <p14:sldId id="301"/>
            <p14:sldId id="304"/>
            <p14:sldId id="302"/>
            <p14:sldId id="303"/>
            <p14:sldId id="305"/>
            <p14:sldId id="349"/>
            <p14:sldId id="298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50"/>
            <p14:sldId id="307"/>
            <p14:sldId id="316"/>
            <p14:sldId id="317"/>
            <p14:sldId id="318"/>
            <p14:sldId id="351"/>
            <p14:sldId id="299"/>
            <p14:sldId id="319"/>
            <p14:sldId id="324"/>
            <p14:sldId id="322"/>
            <p14:sldId id="325"/>
            <p14:sldId id="326"/>
            <p14:sldId id="327"/>
            <p14:sldId id="323"/>
          </p14:sldIdLst>
        </p14:section>
        <p14:section name="7. Test Results" id="{0B71529B-67C2-4193-BF79-8A552884E115}">
          <p14:sldIdLst>
            <p14:sldId id="352"/>
            <p14:sldId id="287"/>
            <p14:sldId id="288"/>
            <p14:sldId id="281"/>
            <p14:sldId id="279"/>
            <p14:sldId id="289"/>
            <p14:sldId id="282"/>
            <p14:sldId id="280"/>
            <p14:sldId id="290"/>
            <p14:sldId id="283"/>
            <p14:sldId id="276"/>
            <p14:sldId id="292"/>
            <p14:sldId id="284"/>
            <p14:sldId id="277"/>
            <p14:sldId id="293"/>
            <p14:sldId id="285"/>
            <p14:sldId id="278"/>
            <p14:sldId id="294"/>
            <p14:sldId id="295"/>
            <p14:sldId id="286"/>
            <p14:sldId id="275"/>
          </p14:sldIdLst>
        </p14:section>
        <p14:section name="8. Roadmap" id="{7F55360F-9469-4BE1-B5D4-222B844A6DEC}">
          <p14:sldIdLst>
            <p14:sldId id="353"/>
            <p14:sldId id="328"/>
            <p14:sldId id="264"/>
          </p14:sldIdLst>
        </p14:section>
        <p14:section name="9. Summary" id="{69F8D2B7-4E74-4D12-9DA5-B5B58252A88C}">
          <p14:sldIdLst>
            <p14:sldId id="354"/>
          </p14:sldIdLst>
        </p14:section>
        <p14:section name="9. Summary" id="{C757993B-A945-43AA-B454-3BE0B15C4742}">
          <p14:sldIdLst>
            <p14:sldId id="265"/>
          </p14:sldIdLst>
        </p14:section>
        <p14:section name="Appendicies" id="{28B5D0FE-714F-466B-BA98-4F5D2A5667B4}">
          <p14:sldIdLst>
            <p14:sldId id="329"/>
            <p14:sldId id="355"/>
            <p14:sldId id="271"/>
            <p14:sldId id="272"/>
            <p14:sldId id="273"/>
            <p14:sldId id="274"/>
            <p14:sldId id="26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7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-project/examples-csharp/blob/master/StructExample/StructExample.c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942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1717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260856"/>
            <a:ext cx="8596668" cy="4607009"/>
          </a:xfrm>
        </p:spPr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793839"/>
              </p:ext>
            </p:extLst>
          </p:nvPr>
        </p:nvGraphicFramePr>
        <p:xfrm>
          <a:off x="667513" y="1609344"/>
          <a:ext cx="11457432" cy="521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308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467845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5684279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 </a:t>
                      </a:r>
                    </a:p>
                    <a:p>
                      <a:r>
                        <a:rPr lang="en-CA" dirty="0"/>
                        <a:t>(</a:t>
                      </a:r>
                      <a:r>
                        <a:rPr lang="en-CA" dirty="0" err="1"/>
                        <a:t>parameterless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</a:p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private static _Initialize(p)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</a:t>
                      </a:r>
                      <a:br>
                        <a:rPr lang="en-CA" dirty="0"/>
                      </a:br>
                      <a:r>
                        <a:rPr lang="en-CA" dirty="0"/>
                        <a:t>(with parameters)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Foobar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methods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Properties (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get()/put()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/Set() </a:t>
                      </a:r>
                      <a:r>
                        <a:rPr lang="en-CA" dirty="0"/>
                        <a:t>class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EntityState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_state </a:t>
                      </a:r>
                      <a:r>
                        <a:rPr lang="en-CA" dirty="0"/>
                        <a:t>field;</a:t>
                      </a:r>
                      <a:br>
                        <a:rPr lang="en-CA" dirty="0"/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IsNull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Native Storage datatypes: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string, byte[],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endParaRPr lang="en-CA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CA" dirty="0"/>
                        <a:t>Limited datatypes: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92280"/>
              </p:ext>
            </p:extLst>
          </p:nvPr>
        </p:nvGraphicFramePr>
        <p:xfrm>
          <a:off x="667512" y="1298448"/>
          <a:ext cx="11347704" cy="5492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Declare fixed size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Assignment to element of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byte[] </a:t>
                      </a:r>
                      <a:r>
                        <a:rPr lang="en-CA" dirty="0"/>
                        <a:t>array: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] = 0x12;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0x0123456789abcdef.ToString()</a:t>
                      </a:r>
                      <a:endParaRPr lang="en-CA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Neo.SmartContract.Framework.Helper.AsString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(byte[])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ToByteArray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)0x0123456789abcdef)</a:t>
                      </a:r>
                      <a:b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AsByteArray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AsString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r>
                        <a:rPr lang="en-CA" dirty="0"/>
                        <a:t> enumerations at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 err="1"/>
                        <a:t>’s</a:t>
                      </a:r>
                      <a:r>
                        <a:rPr lang="en-CA" dirty="0"/>
                        <a:t> (internally)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 </a:t>
                      </a: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are supported but not native C#.NEO Storage datatypes</a:t>
                      </a:r>
                      <a:br>
                        <a:rPr lang="en-CA" dirty="0">
                          <a:solidFill>
                            <a:schemeClr val="tx1"/>
                          </a:solidFill>
                        </a:rPr>
                      </a:b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Be prepared to do lots of coercions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4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B5DD-06F2-4D59-948A-7EEE6637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2024"/>
            <a:ext cx="6953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C4E16-AF66-4F18-98AA-19BFDA5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1168"/>
            <a:ext cx="76390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2050" name="Picture 2" descr="https://raw.githubusercontent.com/mwherman2000/neo-windocs/master/windocs/windocs-presentations/images/NEOAccountsAddressesKeysKeyLengths.png">
            <a:extLst>
              <a:ext uri="{FF2B5EF4-FFF2-40B4-BE49-F238E27FC236}">
                <a16:creationId xmlns:a16="http://schemas.microsoft.com/office/drawing/2014/main" id="{ACF40C95-E072-4BD0-AF0A-ADEFD05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9052560" cy="50920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0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E3BA-7B95-4585-9149-297EB4BB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A078-5E9C-4333-B197-5422C3856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9B1C-79B1-4810-B80E-4A921FD3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3330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 as a C#.NEO Class </a:t>
            </a:r>
          </a:p>
          <a:p>
            <a:r>
              <a:rPr lang="en-CA" dirty="0"/>
              <a:t>Fields</a:t>
            </a:r>
          </a:p>
          <a:p>
            <a:pPr lvl="1"/>
            <a:r>
              <a:rPr lang="en-CA" dirty="0"/>
              <a:t>Only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string, byte[], </a:t>
            </a:r>
            <a:r>
              <a:rPr lang="en-CA" dirty="0">
                <a:solidFill>
                  <a:schemeClr val="tx2"/>
                </a:solidFill>
                <a:latin typeface="Consolas" panose="020B0609020204030204" pitchFamily="49" charset="0"/>
              </a:rPr>
              <a:t>or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/>
              <a:t>data types</a:t>
            </a:r>
          </a:p>
          <a:p>
            <a:pPr lvl="1"/>
            <a:r>
              <a:rPr lang="en-CA" dirty="0"/>
              <a:t>Especially if there is any chance of class being persisted</a:t>
            </a:r>
          </a:p>
          <a:p>
            <a:r>
              <a:rPr lang="en-CA" dirty="0"/>
              <a:t>Constructors</a:t>
            </a:r>
          </a:p>
          <a:p>
            <a:pPr lvl="1"/>
            <a:r>
              <a:rPr lang="en-CA" dirty="0"/>
              <a:t>Every class has a private </a:t>
            </a:r>
            <a:r>
              <a:rPr lang="en-CA" dirty="0" err="1"/>
              <a:t>parameterless</a:t>
            </a:r>
            <a:r>
              <a:rPr lang="en-CA" dirty="0"/>
              <a:t> constructor that is never used</a:t>
            </a:r>
          </a:p>
          <a:p>
            <a:pPr lvl="1"/>
            <a:r>
              <a:rPr lang="en-CA" dirty="0"/>
              <a:t>Every class has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New() </a:t>
            </a:r>
            <a:r>
              <a:rPr lang="en-CA" dirty="0"/>
              <a:t>and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x,y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>
                <a:solidFill>
                  <a:schemeClr val="tx1"/>
                </a:solidFill>
              </a:rPr>
              <a:t>All class methods modeled 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CA" dirty="0">
                <a:solidFill>
                  <a:schemeClr val="tx1"/>
                </a:solidFill>
              </a:rPr>
              <a:t>methods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Entity passed as the first parameter (except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Log() </a:t>
            </a:r>
            <a:r>
              <a:rPr lang="en-CA" dirty="0">
                <a:solidFill>
                  <a:schemeClr val="tx1"/>
                </a:solidFill>
              </a:rPr>
              <a:t>and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CA" dirty="0">
                <a:solidFill>
                  <a:schemeClr val="tx1"/>
                </a:solidFill>
              </a:rPr>
              <a:t>methods)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CA" dirty="0"/>
              <a:t> valued variables</a:t>
            </a:r>
          </a:p>
          <a:p>
            <a:pPr lvl="1"/>
            <a:r>
              <a:rPr lang="en-CA" dirty="0"/>
              <a:t>Start adding “system” fields to each class: </a:t>
            </a:r>
            <a:r>
              <a:rPr lang="en-CA" dirty="0">
                <a:solidFill>
                  <a:srgbClr val="0070C0"/>
                </a:solidFill>
              </a:rPr>
              <a:t>private</a:t>
            </a:r>
            <a:r>
              <a:rPr lang="en-CA" dirty="0"/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EntityType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_state;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static public wrapper </a:t>
            </a:r>
            <a:r>
              <a:rPr lang="en-CA" dirty="0">
                <a:solidFill>
                  <a:schemeClr val="tx1"/>
                </a:solidFill>
              </a:rPr>
              <a:t>methods for all system fields (scope private)</a:t>
            </a:r>
          </a:p>
          <a:p>
            <a:r>
              <a:rPr lang="en-CA" dirty="0">
                <a:solidFill>
                  <a:schemeClr val="tx1"/>
                </a:solidFill>
              </a:rPr>
              <a:t>Use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byte[] </a:t>
            </a:r>
            <a:r>
              <a:rPr lang="en-CA" dirty="0">
                <a:solidFill>
                  <a:schemeClr val="tx1"/>
                </a:solidFill>
              </a:rPr>
              <a:t>when possible to minimize Storage as well as being the easiest to work with from a supported runtime library perspective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166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classes as a C#.NEO Class with the following characteristics:</a:t>
            </a:r>
          </a:p>
          <a:p>
            <a:r>
              <a:rPr lang="en-CA" dirty="0"/>
              <a:t>All NPC have the same minimum set of default public static methods with the set of methods varying with the NPC Level being implemented for the class:</a:t>
            </a:r>
          </a:p>
          <a:p>
            <a:pPr lvl="1"/>
            <a:r>
              <a:rPr lang="en-US" dirty="0"/>
              <a:t>NPC Level 0 Basic</a:t>
            </a:r>
            <a:endParaRPr lang="en-CA" dirty="0"/>
          </a:p>
          <a:p>
            <a:pPr lvl="1"/>
            <a:r>
              <a:rPr lang="en-US" dirty="0"/>
              <a:t>NPC Level 1 Managed</a:t>
            </a:r>
            <a:endParaRPr lang="en-CA" dirty="0"/>
          </a:p>
          <a:p>
            <a:pPr lvl="1"/>
            <a:r>
              <a:rPr lang="en-US" dirty="0"/>
              <a:t>NPC Level 2 Persistable</a:t>
            </a:r>
            <a:endParaRPr lang="en-CA" dirty="0"/>
          </a:p>
          <a:p>
            <a:pPr lvl="1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1"/>
            <a:r>
              <a:rPr lang="en-US" dirty="0"/>
              <a:t>NPC Level 4 Collectible</a:t>
            </a:r>
            <a:endParaRPr lang="en-CA" dirty="0"/>
          </a:p>
          <a:p>
            <a:pPr lvl="1"/>
            <a:r>
              <a:rPr lang="en-US" dirty="0"/>
              <a:t>NPC Level 5 Extendible (Roadmap)</a:t>
            </a:r>
            <a:endParaRPr lang="en-CA" dirty="0"/>
          </a:p>
          <a:p>
            <a:pPr lvl="1"/>
            <a:r>
              <a:rPr lang="en-US" dirty="0"/>
              <a:t>NPC Level 6 Authorized (Roadmap)</a:t>
            </a:r>
          </a:p>
          <a:p>
            <a:pPr lvl="1"/>
            <a:r>
              <a:rPr lang="en-US" dirty="0"/>
              <a:t>NPC Level 6 Optimized (Roadmap)</a:t>
            </a:r>
          </a:p>
          <a:p>
            <a:r>
              <a:rPr lang="en-US" dirty="0"/>
              <a:t>NOTE: Primary driver for NPC Levels is minimizing code size by implementing only the Levels (and methods) required by the specific class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875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0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67202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Basic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1 Managed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2818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2 Persistable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00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3 </a:t>
            </a:r>
            <a:r>
              <a:rPr lang="en-CA" dirty="0" err="1"/>
              <a:t>Deletable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2363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4 Collectible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79988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55002" cy="4607009"/>
          </a:xfrm>
        </p:spPr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  <a:p>
            <a:r>
              <a:rPr lang="en-CA" dirty="0"/>
              <a:t>Inspiration (NPC Level 0)</a:t>
            </a:r>
          </a:p>
          <a:p>
            <a:pPr lvl="1"/>
            <a:r>
              <a:rPr lang="en-CA" dirty="0" err="1"/>
              <a:t>StructExample</a:t>
            </a:r>
            <a:r>
              <a:rPr lang="en-CA" dirty="0"/>
              <a:t> example</a:t>
            </a:r>
            <a:br>
              <a:rPr lang="en-CA" dirty="0"/>
            </a:br>
            <a:r>
              <a:rPr lang="en-CA" dirty="0">
                <a:hlinkClick r:id="rId2"/>
              </a:rPr>
              <a:t>https://github.com/neo-project/examples-csharp/blob/master/StructExample/StructExample.cs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970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07882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8. Roadmap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10458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671406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1DC5-E48D-4C97-AB0F-045E9323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641DA-43A8-48DB-B70B-E62B6AD8A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44679-B5BA-41A3-BFE3-5A49E9F3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73832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4AB5-5EAD-4FA1-9957-E27C5A1E2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63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5B15-5F2A-457D-9D19-5171DE044B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62F72-E6DE-45AC-B09D-148A0BE2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54784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A74A-14DB-45C5-9DB1-53793B88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297111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2529</TotalTime>
  <Words>3258</Words>
  <Application>Microsoft Office PowerPoint</Application>
  <PresentationFormat>Widescreen</PresentationFormat>
  <Paragraphs>875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Contributors</vt:lpstr>
      <vt:lpstr>Agenda</vt:lpstr>
      <vt:lpstr>0. Key Definitions</vt:lpstr>
      <vt:lpstr>1. Purpose</vt:lpstr>
      <vt:lpstr>2. Scenario</vt:lpstr>
      <vt:lpstr>2. Scenario</vt:lpstr>
      <vt:lpstr>2. Scenario (con’t)</vt:lpstr>
      <vt:lpstr>2. Scenario (con’t)</vt:lpstr>
      <vt:lpstr>3. Problem</vt:lpstr>
      <vt:lpstr>3. Problem</vt:lpstr>
      <vt:lpstr>4. Analysis</vt:lpstr>
      <vt:lpstr>4. Analysis</vt:lpstr>
      <vt:lpstr>4. Analysis (con’t)</vt:lpstr>
      <vt:lpstr>4. Analysis (con’t)</vt:lpstr>
      <vt:lpstr>4. Analysis (con’t)</vt:lpstr>
      <vt:lpstr>4. Analysis (con’t)</vt:lpstr>
      <vt:lpstr>5. Options</vt:lpstr>
      <vt:lpstr>5. Options</vt:lpstr>
      <vt:lpstr>5. Options (con’t)</vt:lpstr>
      <vt:lpstr>6. Solution</vt:lpstr>
      <vt:lpstr>6. Solution</vt:lpstr>
      <vt:lpstr>6. Solution – NPC Level 0 Basic</vt:lpstr>
      <vt:lpstr>NPC Level 0 Basic - Point</vt:lpstr>
      <vt:lpstr>6. Solution – NPC Level 1 Managed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6. Solution – NPC Level 2 Persistable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6. Solution – NPC Level 3 Deletable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6. Solution – NPC Level 4 Collectible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8. Roadmap</vt:lpstr>
      <vt:lpstr>Roadmap: Automatic Code Generation</vt:lpstr>
      <vt:lpstr>9. Summary</vt:lpstr>
      <vt:lpstr>9. Summary</vt:lpstr>
      <vt:lpstr>Appendices</vt:lpstr>
      <vt:lpstr>Appendix A - NEO Blockchain Architecture Reference Model (ARM)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  <vt:lpstr>6.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112</cp:revision>
  <dcterms:created xsi:type="dcterms:W3CDTF">2018-02-17T03:03:23Z</dcterms:created>
  <dcterms:modified xsi:type="dcterms:W3CDTF">2018-02-25T03:35:04Z</dcterms:modified>
</cp:coreProperties>
</file>